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4"/>
  </p:notesMasterIdLst>
  <p:sldIdLst>
    <p:sldId id="266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7" r:id="rId13"/>
  </p:sldIdLst>
  <p:sldSz cx="14630400" cy="8229600"/>
  <p:notesSz cx="8229600" cy="14630400"/>
  <p:embeddedFontLst>
    <p:embeddedFont>
      <p:font typeface="Harlow Solid Italic" panose="04030604020F02020D02" pitchFamily="82" charset="0"/>
      <p:italic r:id="rId15"/>
    </p:embeddedFont>
    <p:embeddedFont>
      <p:font typeface="Lora" pitchFamily="2" charset="0"/>
      <p:regular r:id="rId16"/>
      <p:bold r:id="rId17"/>
      <p:italic r:id="rId18"/>
      <p:boldItalic r:id="rId19"/>
    </p:embeddedFont>
    <p:embeddedFont>
      <p:font typeface="Source Sans 3" panose="020B0604020202020204" charset="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40" d="100"/>
          <a:sy n="40" d="100"/>
        </p:scale>
        <p:origin x="24" y="88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543746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5C62E98-F494-1499-CF03-40FF665525AB}"/>
              </a:ext>
            </a:extLst>
          </p:cNvPr>
          <p:cNvSpPr/>
          <p:nvPr/>
        </p:nvSpPr>
        <p:spPr>
          <a:xfrm>
            <a:off x="12874336" y="7772400"/>
            <a:ext cx="1631373" cy="384464"/>
          </a:xfrm>
          <a:prstGeom prst="rect">
            <a:avLst/>
          </a:prstGeom>
          <a:solidFill>
            <a:srgbClr val="FEF5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Рисунок 1">
            <a:extLst>
              <a:ext uri="{FF2B5EF4-FFF2-40B4-BE49-F238E27FC236}">
                <a16:creationId xmlns:a16="http://schemas.microsoft.com/office/drawing/2014/main" id="{F0B2B14E-7A66-73D1-9E8C-F86C77DC7C7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50" y="305434"/>
            <a:ext cx="3740334" cy="133286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7E9557E-38FE-DE66-3C5C-B10989DBC2B8}"/>
              </a:ext>
            </a:extLst>
          </p:cNvPr>
          <p:cNvSpPr txBox="1"/>
          <p:nvPr/>
        </p:nvSpPr>
        <p:spPr>
          <a:xfrm>
            <a:off x="7710054" y="899168"/>
            <a:ext cx="7315200" cy="1070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Aft>
                <a:spcPts val="800"/>
              </a:spcAft>
              <a:buNone/>
            </a:pPr>
            <a:r>
              <a:rPr lang="ru-RU" sz="1800" b="1" kern="1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РОССИЙСКИЙ УНИВЕРСИТЕТ ДРУЖБЫ НАРОДОВ</a:t>
            </a:r>
            <a:endParaRPr lang="en-US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algn="ctr">
              <a:lnSpc>
                <a:spcPct val="107000"/>
              </a:lnSpc>
              <a:spcAft>
                <a:spcPts val="800"/>
              </a:spcAft>
              <a:buNone/>
            </a:pPr>
            <a:r>
              <a:rPr lang="ru-RU" sz="1800" kern="1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Факультет физико-математических и естественных наук </a:t>
            </a:r>
            <a:br>
              <a:rPr lang="ru-RU" sz="1800" kern="1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ru-RU" sz="1800" kern="1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Кафедра прикладной информатики и теории вероятностей</a:t>
            </a:r>
            <a:endParaRPr lang="en-US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69CA41-8E0B-5E65-0949-E9923F036E04}"/>
              </a:ext>
            </a:extLst>
          </p:cNvPr>
          <p:cNvSpPr txBox="1"/>
          <p:nvPr/>
        </p:nvSpPr>
        <p:spPr>
          <a:xfrm>
            <a:off x="3657599" y="3429117"/>
            <a:ext cx="73152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4000" b="1" dirty="0">
                <a:solidFill>
                  <a:schemeClr val="accent6">
                    <a:lumMod val="50000"/>
                  </a:schemeClr>
                </a:solidFill>
                <a:latin typeface="Lora Light"/>
                <a:ea typeface="Calibri" panose="020F0502020204030204" pitchFamily="34" charset="0"/>
              </a:rPr>
              <a:t>Презентация </a:t>
            </a:r>
            <a:r>
              <a:rPr lang="ru-RU" sz="4000" b="1" dirty="0">
                <a:solidFill>
                  <a:schemeClr val="accent6">
                    <a:lumMod val="50000"/>
                  </a:schemeClr>
                </a:solidFill>
                <a:effectLst/>
                <a:latin typeface="Lora Light"/>
                <a:ea typeface="Calibri" panose="020F0502020204030204" pitchFamily="34" charset="0"/>
              </a:rPr>
              <a:t>№3</a:t>
            </a:r>
            <a:endParaRPr lang="en-US" sz="4000" dirty="0">
              <a:solidFill>
                <a:schemeClr val="accent6">
                  <a:lumMod val="50000"/>
                </a:schemeClr>
              </a:solidFill>
              <a:latin typeface="Harlow Solid Italic" panose="04030604020F02020D02" pitchFamily="8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C244E1-DED8-30E9-C2A4-B160661CD0D0}"/>
              </a:ext>
            </a:extLst>
          </p:cNvPr>
          <p:cNvSpPr txBox="1"/>
          <p:nvPr/>
        </p:nvSpPr>
        <p:spPr>
          <a:xfrm>
            <a:off x="723900" y="6156969"/>
            <a:ext cx="7315200" cy="11734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Aft>
                <a:spcPts val="800"/>
              </a:spcAft>
              <a:buNone/>
            </a:pPr>
            <a:r>
              <a:rPr lang="ru-RU" sz="1800" b="1" kern="1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Студент:</a:t>
            </a:r>
            <a:r>
              <a:rPr lang="ru-RU" sz="1800" kern="1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Эйвази Мани</a:t>
            </a:r>
            <a:endParaRPr lang="en-US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Aft>
                <a:spcPts val="800"/>
              </a:spcAft>
              <a:buNone/>
            </a:pPr>
            <a:r>
              <a:rPr lang="ru-RU" sz="1800" kern="1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ru-RU" sz="1800" b="1" kern="1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Группа:</a:t>
            </a:r>
            <a:r>
              <a:rPr lang="ru-RU" sz="1800" kern="1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НПИбд-03-24</a:t>
            </a:r>
            <a:endParaRPr lang="en-US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Aft>
                <a:spcPts val="800"/>
              </a:spcAft>
              <a:buNone/>
            </a:pPr>
            <a:r>
              <a:rPr lang="ru-RU" sz="1800" kern="1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ru-RU" sz="1800" b="1" kern="1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Студенческий билет №: </a:t>
            </a:r>
            <a:r>
              <a:rPr lang="ru-RU" sz="1800" kern="1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1032245107</a:t>
            </a:r>
            <a:endParaRPr lang="en-US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 0">
            <a:extLst>
              <a:ext uri="{FF2B5EF4-FFF2-40B4-BE49-F238E27FC236}">
                <a16:creationId xmlns:a16="http://schemas.microsoft.com/office/drawing/2014/main" id="{52BFEB84-DC3E-4309-ECEF-87A011C85AC0}"/>
              </a:ext>
            </a:extLst>
          </p:cNvPr>
          <p:cNvSpPr/>
          <p:nvPr/>
        </p:nvSpPr>
        <p:spPr>
          <a:xfrm>
            <a:off x="3848728" y="4161319"/>
            <a:ext cx="6932943" cy="7078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500"/>
              </a:lnSpc>
              <a:buNone/>
            </a:pPr>
            <a:r>
              <a:rPr lang="en-US" sz="2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Необслуживаемая установка Windows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519784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043583"/>
            <a:ext cx="1025021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Типовые Ошибки при Настройке ACL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837724" y="2226350"/>
            <a:ext cx="6357818" cy="2184202"/>
          </a:xfrm>
          <a:prstGeom prst="roundRect">
            <a:avLst>
              <a:gd name="adj" fmla="val 6698"/>
            </a:avLst>
          </a:prstGeom>
          <a:solidFill>
            <a:srgbClr val="FEF5E7"/>
          </a:solidFill>
          <a:ln w="30480">
            <a:solidFill>
              <a:srgbClr val="D9CDBA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07244" y="2226350"/>
            <a:ext cx="121920" cy="2184202"/>
          </a:xfrm>
          <a:prstGeom prst="roundRect">
            <a:avLst>
              <a:gd name="adj" fmla="val 29451"/>
            </a:avLst>
          </a:prstGeom>
          <a:solidFill>
            <a:srgbClr val="38512F"/>
          </a:solidFill>
          <a:ln/>
        </p:spPr>
      </p:sp>
      <p:sp>
        <p:nvSpPr>
          <p:cNvPr id="5" name="Text 3"/>
          <p:cNvSpPr/>
          <p:nvPr/>
        </p:nvSpPr>
        <p:spPr>
          <a:xfrm>
            <a:off x="1198959" y="2496145"/>
            <a:ext cx="3439001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Избыточные разрешения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198959" y="2991683"/>
            <a:ext cx="572678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Предоставление слишком широких прав доступа, что увеличивает риск несанкционированного доступа.</a:t>
            </a:r>
            <a:endParaRPr lang="en-US" sz="1850" dirty="0"/>
          </a:p>
        </p:txBody>
      </p:sp>
      <p:sp>
        <p:nvSpPr>
          <p:cNvPr id="7" name="Shape 5"/>
          <p:cNvSpPr/>
          <p:nvPr/>
        </p:nvSpPr>
        <p:spPr>
          <a:xfrm>
            <a:off x="7434858" y="2226350"/>
            <a:ext cx="6357818" cy="2184202"/>
          </a:xfrm>
          <a:prstGeom prst="roundRect">
            <a:avLst>
              <a:gd name="adj" fmla="val 6698"/>
            </a:avLst>
          </a:prstGeom>
          <a:solidFill>
            <a:srgbClr val="FEF5E7"/>
          </a:solidFill>
          <a:ln w="30480">
            <a:solidFill>
              <a:srgbClr val="D9CDBA"/>
            </a:solidFill>
            <a:prstDash val="solid"/>
          </a:ln>
        </p:spPr>
      </p:sp>
      <p:sp>
        <p:nvSpPr>
          <p:cNvPr id="8" name="Shape 6"/>
          <p:cNvSpPr/>
          <p:nvPr/>
        </p:nvSpPr>
        <p:spPr>
          <a:xfrm>
            <a:off x="7404378" y="2226350"/>
            <a:ext cx="121920" cy="2184202"/>
          </a:xfrm>
          <a:prstGeom prst="roundRect">
            <a:avLst>
              <a:gd name="adj" fmla="val 29451"/>
            </a:avLst>
          </a:prstGeom>
          <a:solidFill>
            <a:srgbClr val="38512F"/>
          </a:solidFill>
          <a:ln/>
        </p:spPr>
      </p:sp>
      <p:sp>
        <p:nvSpPr>
          <p:cNvPr id="9" name="Text 7"/>
          <p:cNvSpPr/>
          <p:nvPr/>
        </p:nvSpPr>
        <p:spPr>
          <a:xfrm>
            <a:off x="7796093" y="2496145"/>
            <a:ext cx="3967282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Неправильное наследование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7796093" y="2991683"/>
            <a:ext cx="5726787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Блокировка наследования без понимания последствий, что приводит к некорректным или конфликтующим разрешениям.</a:t>
            </a:r>
            <a:endParaRPr lang="en-US" sz="1850" dirty="0"/>
          </a:p>
        </p:txBody>
      </p:sp>
      <p:sp>
        <p:nvSpPr>
          <p:cNvPr id="11" name="Shape 9"/>
          <p:cNvSpPr/>
          <p:nvPr/>
        </p:nvSpPr>
        <p:spPr>
          <a:xfrm>
            <a:off x="837724" y="4649867"/>
            <a:ext cx="6357818" cy="2536150"/>
          </a:xfrm>
          <a:prstGeom prst="roundRect">
            <a:avLst>
              <a:gd name="adj" fmla="val 5769"/>
            </a:avLst>
          </a:prstGeom>
          <a:solidFill>
            <a:srgbClr val="FEF5E7"/>
          </a:solidFill>
          <a:ln w="30480">
            <a:solidFill>
              <a:srgbClr val="D9CDBA"/>
            </a:solidFill>
            <a:prstDash val="solid"/>
          </a:ln>
        </p:spPr>
      </p:sp>
      <p:sp>
        <p:nvSpPr>
          <p:cNvPr id="12" name="Shape 10"/>
          <p:cNvSpPr/>
          <p:nvPr/>
        </p:nvSpPr>
        <p:spPr>
          <a:xfrm>
            <a:off x="807244" y="4649867"/>
            <a:ext cx="121920" cy="2536150"/>
          </a:xfrm>
          <a:prstGeom prst="roundRect">
            <a:avLst>
              <a:gd name="adj" fmla="val 29451"/>
            </a:avLst>
          </a:prstGeom>
          <a:solidFill>
            <a:srgbClr val="38512F"/>
          </a:solidFill>
          <a:ln/>
        </p:spPr>
      </p:sp>
      <p:sp>
        <p:nvSpPr>
          <p:cNvPr id="13" name="Text 11"/>
          <p:cNvSpPr/>
          <p:nvPr/>
        </p:nvSpPr>
        <p:spPr>
          <a:xfrm>
            <a:off x="1198959" y="4919663"/>
            <a:ext cx="5726787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Использование индивидуальных пользователей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1198959" y="5767149"/>
            <a:ext cx="5726787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Настройка ACL для отдельных пользователей вместо групп, что значительно усложняет администрирование.</a:t>
            </a:r>
            <a:endParaRPr lang="en-US" sz="1850" dirty="0"/>
          </a:p>
        </p:txBody>
      </p:sp>
      <p:sp>
        <p:nvSpPr>
          <p:cNvPr id="15" name="Shape 13"/>
          <p:cNvSpPr/>
          <p:nvPr/>
        </p:nvSpPr>
        <p:spPr>
          <a:xfrm>
            <a:off x="7434858" y="4649867"/>
            <a:ext cx="6357818" cy="2536150"/>
          </a:xfrm>
          <a:prstGeom prst="roundRect">
            <a:avLst>
              <a:gd name="adj" fmla="val 5769"/>
            </a:avLst>
          </a:prstGeom>
          <a:solidFill>
            <a:srgbClr val="FEF5E7"/>
          </a:solidFill>
          <a:ln w="30480">
            <a:solidFill>
              <a:srgbClr val="D9CDBA"/>
            </a:solidFill>
            <a:prstDash val="solid"/>
          </a:ln>
        </p:spPr>
      </p:sp>
      <p:sp>
        <p:nvSpPr>
          <p:cNvPr id="16" name="Shape 14"/>
          <p:cNvSpPr/>
          <p:nvPr/>
        </p:nvSpPr>
        <p:spPr>
          <a:xfrm>
            <a:off x="7404378" y="4649867"/>
            <a:ext cx="121920" cy="2536150"/>
          </a:xfrm>
          <a:prstGeom prst="roundRect">
            <a:avLst>
              <a:gd name="adj" fmla="val 29451"/>
            </a:avLst>
          </a:prstGeom>
          <a:solidFill>
            <a:srgbClr val="38512F"/>
          </a:solidFill>
          <a:ln/>
        </p:spPr>
      </p:sp>
      <p:sp>
        <p:nvSpPr>
          <p:cNvPr id="17" name="Text 15"/>
          <p:cNvSpPr/>
          <p:nvPr/>
        </p:nvSpPr>
        <p:spPr>
          <a:xfrm>
            <a:off x="7796093" y="4919663"/>
            <a:ext cx="5726787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Игнорирование принципа наименьших привилегий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7796093" y="5767149"/>
            <a:ext cx="572678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Предоставление административных прав там, где достаточно обычных пользовательских.</a:t>
            </a:r>
            <a:endParaRPr lang="en-US" sz="185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78AC8BB-915F-5AF1-EB2F-BCFD99A40252}"/>
              </a:ext>
            </a:extLst>
          </p:cNvPr>
          <p:cNvSpPr/>
          <p:nvPr/>
        </p:nvSpPr>
        <p:spPr>
          <a:xfrm>
            <a:off x="12874336" y="7772400"/>
            <a:ext cx="1631373" cy="384464"/>
          </a:xfrm>
          <a:prstGeom prst="rect">
            <a:avLst/>
          </a:prstGeom>
          <a:solidFill>
            <a:srgbClr val="FEF5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837724" y="1827967"/>
            <a:ext cx="859631" cy="449818"/>
          </a:xfrm>
          <a:prstGeom prst="roundRect">
            <a:avLst>
              <a:gd name="adj" fmla="val 6386"/>
            </a:avLst>
          </a:prstGeom>
          <a:solidFill>
            <a:srgbClr val="E2ECDF"/>
          </a:solidFill>
          <a:ln/>
        </p:spPr>
      </p:sp>
      <p:sp>
        <p:nvSpPr>
          <p:cNvPr id="4" name="Text 1"/>
          <p:cNvSpPr/>
          <p:nvPr/>
        </p:nvSpPr>
        <p:spPr>
          <a:xfrm>
            <a:off x="981313" y="1899761"/>
            <a:ext cx="572453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ИТОГИ</a:t>
            </a:r>
            <a:endParaRPr lang="en-US" sz="1500" dirty="0"/>
          </a:p>
        </p:txBody>
      </p:sp>
      <p:sp>
        <p:nvSpPr>
          <p:cNvPr id="5" name="Text 2"/>
          <p:cNvSpPr/>
          <p:nvPr/>
        </p:nvSpPr>
        <p:spPr>
          <a:xfrm>
            <a:off x="837724" y="2373511"/>
            <a:ext cx="4505920" cy="563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Заключение</a:t>
            </a:r>
            <a:endParaRPr lang="en-US" sz="3500" dirty="0"/>
          </a:p>
        </p:txBody>
      </p:sp>
      <p:sp>
        <p:nvSpPr>
          <p:cNvPr id="6" name="Text 3"/>
          <p:cNvSpPr/>
          <p:nvPr/>
        </p:nvSpPr>
        <p:spPr>
          <a:xfrm>
            <a:off x="837724" y="3295769"/>
            <a:ext cx="7468553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ACL являются краеугольным камнем безопасности в Windows, предоставляя детальный контроль над доступом к ресурсам. Эффективное управление ACL требует понимания их структуры, правил наследования и приоритета разрешений.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1196697" y="5366266"/>
            <a:ext cx="7109579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Ключ к безопасности:</a:t>
            </a: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Детальное планирование и регулярный аудит ACL для обеспечения надежной защиты данных.</a:t>
            </a:r>
            <a:endParaRPr lang="en-US" sz="1850" dirty="0"/>
          </a:p>
        </p:txBody>
      </p:sp>
      <p:sp>
        <p:nvSpPr>
          <p:cNvPr id="8" name="Shape 5"/>
          <p:cNvSpPr/>
          <p:nvPr/>
        </p:nvSpPr>
        <p:spPr>
          <a:xfrm>
            <a:off x="837724" y="5097066"/>
            <a:ext cx="30480" cy="1304449"/>
          </a:xfrm>
          <a:prstGeom prst="rect">
            <a:avLst/>
          </a:prstGeom>
          <a:solidFill>
            <a:srgbClr val="38512F"/>
          </a:solidFill>
          <a:ln/>
        </p:spPr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FA24D6-D098-9EBE-7BC2-74D0483EFF9A}"/>
              </a:ext>
            </a:extLst>
          </p:cNvPr>
          <p:cNvSpPr/>
          <p:nvPr/>
        </p:nvSpPr>
        <p:spPr>
          <a:xfrm>
            <a:off x="12874336" y="7772400"/>
            <a:ext cx="1631373" cy="384464"/>
          </a:xfrm>
          <a:prstGeom prst="rect">
            <a:avLst/>
          </a:prstGeom>
          <a:solidFill>
            <a:srgbClr val="FEF5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91E140-6CB8-D5E6-4B90-91EFCF672295}"/>
              </a:ext>
            </a:extLst>
          </p:cNvPr>
          <p:cNvSpPr txBox="1"/>
          <p:nvPr/>
        </p:nvSpPr>
        <p:spPr>
          <a:xfrm>
            <a:off x="2337955" y="3301800"/>
            <a:ext cx="102973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7200" dirty="0">
                <a:solidFill>
                  <a:schemeClr val="accent6">
                    <a:lumMod val="75000"/>
                  </a:schemeClr>
                </a:solidFill>
                <a:latin typeface="110_Besmellah_1(MRT)" pitchFamily="2" charset="0"/>
              </a:rPr>
              <a:t>Спасибо за внимание</a:t>
            </a:r>
            <a:endParaRPr lang="en-US" sz="7200" dirty="0">
              <a:solidFill>
                <a:schemeClr val="accent6">
                  <a:lumMod val="75000"/>
                </a:schemeClr>
              </a:solidFill>
              <a:latin typeface="110_Besmellah_1(MRT)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1352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3039785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Списки Контроля Доступа (ACL)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4806791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Понимание и применение в Windows</a:t>
            </a:r>
            <a:endParaRPr lang="en-US" sz="185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3181E4C-38EB-ED5A-2810-392D326F1771}"/>
              </a:ext>
            </a:extLst>
          </p:cNvPr>
          <p:cNvSpPr/>
          <p:nvPr/>
        </p:nvSpPr>
        <p:spPr>
          <a:xfrm>
            <a:off x="12874336" y="7772400"/>
            <a:ext cx="1631373" cy="384464"/>
          </a:xfrm>
          <a:prstGeom prst="rect">
            <a:avLst/>
          </a:prstGeom>
          <a:solidFill>
            <a:srgbClr val="FEF5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728073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Что такое ACL?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006447"/>
            <a:ext cx="8216265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ACL (Access Control List) — это фундаментальный механизм безопасности в операционных системах Windows, определяющий, какие пользователи или группы имеют права на выполнение определенных действий с объектом (например, файлом, папкой, ключом реестра).</a:t>
            </a:r>
            <a:endParaRPr lang="en-US" sz="1850" dirty="0"/>
          </a:p>
        </p:txBody>
      </p:sp>
      <p:sp>
        <p:nvSpPr>
          <p:cNvPr id="4" name="Text 2"/>
          <p:cNvSpPr/>
          <p:nvPr/>
        </p:nvSpPr>
        <p:spPr>
          <a:xfrm>
            <a:off x="837724" y="4753928"/>
            <a:ext cx="8216265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Основное назначение ACL — </a:t>
            </a:r>
            <a:r>
              <a:rPr lang="en-US" sz="1850" b="1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разграничение прав доступа</a:t>
            </a: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и обеспечение конфиденциальности, целостности и доступности данных. Он позволяет администраторам точно настроить, кто может читать, записывать, изменять или удалять ресурсы, предотвращая несанкционированный доступ.</a:t>
            </a:r>
            <a:endParaRPr lang="en-US" sz="18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5491" y="3594616"/>
            <a:ext cx="4154686" cy="210323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9FED5D1-5BE6-E750-7776-71567DFDDE55}"/>
              </a:ext>
            </a:extLst>
          </p:cNvPr>
          <p:cNvSpPr/>
          <p:nvPr/>
        </p:nvSpPr>
        <p:spPr>
          <a:xfrm>
            <a:off x="12874336" y="7772400"/>
            <a:ext cx="1631373" cy="384464"/>
          </a:xfrm>
          <a:prstGeom prst="rect">
            <a:avLst/>
          </a:prstGeom>
          <a:solidFill>
            <a:srgbClr val="FEF5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759029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DACL против SACL</a:t>
            </a:r>
            <a:endParaRPr lang="en-US" sz="44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724" y="2941796"/>
            <a:ext cx="1834991" cy="183499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971919" y="2941796"/>
            <a:ext cx="4193619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DACL (Discretionary Access Control List)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2971919" y="3789283"/>
            <a:ext cx="4193619" cy="26811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Определяет, кто </a:t>
            </a:r>
            <a:r>
              <a:rPr lang="en-US" sz="1850" b="1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имеет право</a:t>
            </a: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на доступ к объекту. Состоит из ACE (Access Control Entries), которые явно разрешают или запрещают определенные действия для конкретных субъектов безопасности (пользователей, групп).</a:t>
            </a:r>
            <a:endParaRPr lang="en-US" sz="18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4743" y="2941796"/>
            <a:ext cx="1834991" cy="183499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598938" y="2941796"/>
            <a:ext cx="4193738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SACL (System Access Control List)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9598938" y="3789283"/>
            <a:ext cx="4193738" cy="22981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Определяет, какие попытки доступа к объекту должны быть </a:t>
            </a:r>
            <a:r>
              <a:rPr lang="en-US" sz="1850" b="1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зарегистрированы</a:t>
            </a: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в журнале безопасности Windows. Используется для аудита и мониторинга, помогая выявлять подозрительную активность.</a:t>
            </a:r>
            <a:endParaRPr lang="en-US" sz="185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7780308-9A13-9156-61F3-927BDDF79F3B}"/>
              </a:ext>
            </a:extLst>
          </p:cNvPr>
          <p:cNvSpPr/>
          <p:nvPr/>
        </p:nvSpPr>
        <p:spPr>
          <a:xfrm>
            <a:off x="12874336" y="7772400"/>
            <a:ext cx="1631373" cy="384464"/>
          </a:xfrm>
          <a:prstGeom prst="rect">
            <a:avLst/>
          </a:prstGeom>
          <a:solidFill>
            <a:srgbClr val="FEF5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993225" y="478393"/>
            <a:ext cx="7830145" cy="4819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50"/>
              </a:lnSpc>
              <a:buNone/>
            </a:pPr>
            <a:r>
              <a:rPr lang="en-US" sz="30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Структура ACE (Элемент Списка Доступа)</a:t>
            </a:r>
            <a:endParaRPr lang="en-US" sz="30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3225" y="1184791"/>
            <a:ext cx="10643830" cy="599836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245067" y="1704538"/>
            <a:ext cx="1971353" cy="2773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150"/>
              </a:lnSpc>
              <a:buNone/>
            </a:pPr>
            <a:r>
              <a:rPr lang="en-US" sz="17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SID</a:t>
            </a:r>
            <a:endParaRPr lang="en-US" sz="1700" dirty="0"/>
          </a:p>
        </p:txBody>
      </p:sp>
      <p:sp>
        <p:nvSpPr>
          <p:cNvPr id="5" name="Text 2"/>
          <p:cNvSpPr/>
          <p:nvPr/>
        </p:nvSpPr>
        <p:spPr>
          <a:xfrm>
            <a:off x="2245067" y="2065810"/>
            <a:ext cx="1971353" cy="5957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550"/>
              </a:lnSpc>
              <a:buNone/>
            </a:pPr>
            <a:r>
              <a:rPr lang="en-US" sz="14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Ссылка на пользователя или группу</a:t>
            </a:r>
            <a:endParaRPr lang="en-US" sz="1450" dirty="0"/>
          </a:p>
        </p:txBody>
      </p:sp>
      <p:sp>
        <p:nvSpPr>
          <p:cNvPr id="6" name="Text 3"/>
          <p:cNvSpPr/>
          <p:nvPr/>
        </p:nvSpPr>
        <p:spPr>
          <a:xfrm>
            <a:off x="10424085" y="3151595"/>
            <a:ext cx="1960867" cy="2773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Type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10424085" y="3512867"/>
            <a:ext cx="1960867" cy="3971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4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Указывает Allow или Deny</a:t>
            </a:r>
            <a:endParaRPr lang="en-US" sz="1450" dirty="0"/>
          </a:p>
        </p:txBody>
      </p:sp>
      <p:sp>
        <p:nvSpPr>
          <p:cNvPr id="8" name="Text 5"/>
          <p:cNvSpPr/>
          <p:nvPr/>
        </p:nvSpPr>
        <p:spPr>
          <a:xfrm>
            <a:off x="2318632" y="5884979"/>
            <a:ext cx="1897952" cy="2773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150"/>
              </a:lnSpc>
              <a:buNone/>
            </a:pPr>
            <a:r>
              <a:rPr lang="en-US" sz="17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Permissions</a:t>
            </a:r>
            <a:endParaRPr lang="en-US" sz="1700" dirty="0"/>
          </a:p>
        </p:txBody>
      </p:sp>
      <p:sp>
        <p:nvSpPr>
          <p:cNvPr id="9" name="Text 6"/>
          <p:cNvSpPr/>
          <p:nvPr/>
        </p:nvSpPr>
        <p:spPr>
          <a:xfrm>
            <a:off x="2318632" y="6246252"/>
            <a:ext cx="1897952" cy="3971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550"/>
              </a:lnSpc>
              <a:buNone/>
            </a:pPr>
            <a:r>
              <a:rPr lang="en-US" sz="14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Список конкретных действий</a:t>
            </a:r>
            <a:endParaRPr lang="en-US" sz="1450" dirty="0"/>
          </a:p>
        </p:txBody>
      </p:sp>
      <p:sp>
        <p:nvSpPr>
          <p:cNvPr id="10" name="Text 7"/>
          <p:cNvSpPr/>
          <p:nvPr/>
        </p:nvSpPr>
        <p:spPr>
          <a:xfrm>
            <a:off x="1993225" y="7309366"/>
            <a:ext cx="10643830" cy="4417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2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Каждый ACE — это отдельная запись в ACL, которая указывает тип доступа, субъекта безопасности и конкретные разрешения. Понимание этой структуры критически важно для корректной настройки безопасности.</a:t>
            </a:r>
            <a:endParaRPr lang="en-US" sz="125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7CBE646-EEF4-9504-8327-246E549BBEF8}"/>
              </a:ext>
            </a:extLst>
          </p:cNvPr>
          <p:cNvSpPr/>
          <p:nvPr/>
        </p:nvSpPr>
        <p:spPr>
          <a:xfrm>
            <a:off x="12874336" y="7772400"/>
            <a:ext cx="1631373" cy="384464"/>
          </a:xfrm>
          <a:prstGeom prst="rect">
            <a:avLst/>
          </a:prstGeom>
          <a:solidFill>
            <a:srgbClr val="FEF5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504831"/>
            <a:ext cx="9130665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Основные Разрешения на Доступ</a:t>
            </a:r>
            <a:endParaRPr lang="en-US" sz="44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7724" y="2687598"/>
            <a:ext cx="718066" cy="71806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854994" y="268759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Чтение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1854994" y="3183136"/>
            <a:ext cx="531054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Просмотр содержимого файла или списка файлов в папке.</a:t>
            </a:r>
            <a:endParaRPr lang="en-US" sz="18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64743" y="2687598"/>
            <a:ext cx="718066" cy="71806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8482013" y="268759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Запись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8482013" y="3183136"/>
            <a:ext cx="5310664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Создание новых файлов/папок или изменение содержимого файлов.</a:t>
            </a:r>
            <a:endParaRPr lang="en-US" sz="18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37724" y="4427934"/>
            <a:ext cx="718066" cy="71806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854994" y="442793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Изменение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1854994" y="4923472"/>
            <a:ext cx="5310545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Включает чтение, запись и удаление. Полный контроль над объектом, кроме изменения его разрешений.</a:t>
            </a:r>
            <a:endParaRPr lang="en-US" sz="18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464743" y="4427934"/>
            <a:ext cx="718066" cy="718066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8482013" y="442793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Полный Доступ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8482013" y="4923472"/>
            <a:ext cx="5310664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Все возможные разрешения, включая изменение владельца и редактирование разрешений ACL.</a:t>
            </a:r>
            <a:endParaRPr lang="en-US" sz="1850" dirty="0"/>
          </a:p>
        </p:txBody>
      </p:sp>
      <p:sp>
        <p:nvSpPr>
          <p:cNvPr id="15" name="Text 9"/>
          <p:cNvSpPr/>
          <p:nvPr/>
        </p:nvSpPr>
        <p:spPr>
          <a:xfrm>
            <a:off x="837724" y="6341745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Эти разрешения могут быть комбинированы для создания детализированных политик доступа.</a:t>
            </a:r>
            <a:endParaRPr lang="en-US" sz="185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4DCD2D1-9208-D2E2-AE5E-9F3767AC847B}"/>
              </a:ext>
            </a:extLst>
          </p:cNvPr>
          <p:cNvSpPr/>
          <p:nvPr/>
        </p:nvSpPr>
        <p:spPr>
          <a:xfrm>
            <a:off x="12874336" y="7772400"/>
            <a:ext cx="1631373" cy="384464"/>
          </a:xfrm>
          <a:prstGeom prst="rect">
            <a:avLst/>
          </a:prstGeom>
          <a:solidFill>
            <a:srgbClr val="FEF5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5486400" cy="8229600"/>
          </a:xfrm>
          <a:prstGeom prst="rect">
            <a:avLst/>
          </a:prstGeom>
          <a:solidFill>
            <a:srgbClr val="DFDFE0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24124" y="714851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Наследование Разрешений в NTFS</a:t>
            </a:r>
            <a:endParaRPr lang="en-US" sz="4400" dirty="0"/>
          </a:p>
        </p:txBody>
      </p:sp>
      <p:sp>
        <p:nvSpPr>
          <p:cNvPr id="6" name="Text 2"/>
          <p:cNvSpPr/>
          <p:nvPr/>
        </p:nvSpPr>
        <p:spPr>
          <a:xfrm>
            <a:off x="6324124" y="2481858"/>
            <a:ext cx="7468553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В файловой системе NTFS разрешения по умолчанию наследуются от родительских папок к дочерним файлам и подпапкам. Это значительно упрощает управление безопасностью для больших объемов данных.</a:t>
            </a:r>
            <a:endParaRPr lang="en-US" sz="1850" dirty="0"/>
          </a:p>
        </p:txBody>
      </p:sp>
      <p:sp>
        <p:nvSpPr>
          <p:cNvPr id="7" name="Text 3"/>
          <p:cNvSpPr/>
          <p:nvPr/>
        </p:nvSpPr>
        <p:spPr>
          <a:xfrm>
            <a:off x="6324124" y="4283154"/>
            <a:ext cx="7468553" cy="32315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Автоматическое распространение:</a:t>
            </a: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Новые объекты получают разрешения от родителя.</a:t>
            </a:r>
            <a:endParaRPr lang="en-US" sz="1850" dirty="0"/>
          </a:p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Переопределение:</a:t>
            </a: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Наследование может быть отключено, а разрешения установлены вручную, но это усложняет администрирование.</a:t>
            </a:r>
            <a:endParaRPr lang="en-US" sz="1850" dirty="0"/>
          </a:p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Блокировка наследования:</a:t>
            </a: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Возможность блокировать или модифицировать унаследованные разрешения на определенном уровне.</a:t>
            </a:r>
            <a:endParaRPr lang="en-US" sz="185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8F3024D-1506-FB15-D931-4C753A67E777}"/>
              </a:ext>
            </a:extLst>
          </p:cNvPr>
          <p:cNvSpPr/>
          <p:nvPr/>
        </p:nvSpPr>
        <p:spPr>
          <a:xfrm>
            <a:off x="12874336" y="7772400"/>
            <a:ext cx="1631373" cy="384464"/>
          </a:xfrm>
          <a:prstGeom prst="rect">
            <a:avLst/>
          </a:prstGeom>
          <a:solidFill>
            <a:srgbClr val="FEF5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0328" y="1283732"/>
            <a:ext cx="6307574" cy="6054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50"/>
              </a:lnSpc>
              <a:buNone/>
            </a:pPr>
            <a:r>
              <a:rPr lang="en-US" sz="38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Эффективные Разрешения</a:t>
            </a:r>
            <a:endParaRPr lang="en-US" sz="3800" dirty="0"/>
          </a:p>
        </p:txBody>
      </p:sp>
      <p:sp>
        <p:nvSpPr>
          <p:cNvPr id="3" name="Text 1"/>
          <p:cNvSpPr/>
          <p:nvPr/>
        </p:nvSpPr>
        <p:spPr>
          <a:xfrm>
            <a:off x="720328" y="2313742"/>
            <a:ext cx="4289941" cy="21436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6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Эффективные разрешения — это итоговый набор прав, которые пользователь получает к объекту, учитывая все прямые и унаследованные разрешения, а также членство в различных группах. Это сложный процесс, где </a:t>
            </a:r>
            <a:r>
              <a:rPr lang="en-US" sz="1600" b="1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запрещающие разрешения имеют приоритет над разрешающими</a:t>
            </a:r>
            <a:r>
              <a:rPr lang="en-US" sz="16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.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720328" y="4616529"/>
            <a:ext cx="4289941" cy="22674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6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Вычисляются для конкретного пользователя или группы.</a:t>
            </a:r>
            <a:endParaRPr lang="en-US" sz="1600" dirty="0"/>
          </a:p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6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Объединяют разрешения от всех групп, в которых состоит пользователь.</a:t>
            </a:r>
            <a:endParaRPr lang="en-US" sz="1600" dirty="0"/>
          </a:p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6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Явные запреты перекрывают явные разрешения и унаследованные разрешения.</a:t>
            </a:r>
            <a:endParaRPr lang="en-US" sz="16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0095" y="2551986"/>
            <a:ext cx="8397478" cy="399633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E85C90B-BDA7-5588-14E6-B7ACCACDC75A}"/>
              </a:ext>
            </a:extLst>
          </p:cNvPr>
          <p:cNvSpPr/>
          <p:nvPr/>
        </p:nvSpPr>
        <p:spPr>
          <a:xfrm>
            <a:off x="12874336" y="7772400"/>
            <a:ext cx="1631373" cy="384464"/>
          </a:xfrm>
          <a:prstGeom prst="rect">
            <a:avLst/>
          </a:prstGeom>
          <a:solidFill>
            <a:srgbClr val="FEF5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417320"/>
            <a:ext cx="9082802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Просмотр и Редактирование ACL</a:t>
            </a:r>
            <a:endParaRPr lang="en-US" sz="44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724" y="2600087"/>
            <a:ext cx="3670102" cy="226826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37724" y="5167551"/>
            <a:ext cx="3230642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Вкладка "Безопасность"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837724" y="5663089"/>
            <a:ext cx="6327815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Графический интерфейс в свойствах файла или папки. Позволяет удобно просматривать, добавлять, удалять и изменять ACE.</a:t>
            </a:r>
            <a:endParaRPr lang="en-US" sz="18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4743" y="2600087"/>
            <a:ext cx="3670102" cy="226826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464743" y="516755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Утилита icacls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7464743" y="5663089"/>
            <a:ext cx="6327934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Мощный инструмент командной строки для просмотра и изменения ACL. Идеально подходит для автоматизации и скриптинга в больших средах.</a:t>
            </a:r>
            <a:endParaRPr lang="en-US" sz="185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DF8D008-414A-3C96-B44F-E083AA482C41}"/>
              </a:ext>
            </a:extLst>
          </p:cNvPr>
          <p:cNvSpPr/>
          <p:nvPr/>
        </p:nvSpPr>
        <p:spPr>
          <a:xfrm>
            <a:off x="12874336" y="7772400"/>
            <a:ext cx="1631373" cy="384464"/>
          </a:xfrm>
          <a:prstGeom prst="rect">
            <a:avLst/>
          </a:prstGeom>
          <a:solidFill>
            <a:srgbClr val="FEF5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640</Words>
  <Application>Microsoft Office PowerPoint</Application>
  <PresentationFormat>Custom</PresentationFormat>
  <Paragraphs>74</Paragraphs>
  <Slides>12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1" baseType="lpstr">
      <vt:lpstr>Calibri Light</vt:lpstr>
      <vt:lpstr>Calibri</vt:lpstr>
      <vt:lpstr>110_Besmellah_1(MRT)</vt:lpstr>
      <vt:lpstr>Lora Light</vt:lpstr>
      <vt:lpstr>Harlow Solid Italic</vt:lpstr>
      <vt:lpstr>Lora</vt:lpstr>
      <vt:lpstr>Arial</vt:lpstr>
      <vt:lpstr>Source Sans 3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Mani Eyvazi</cp:lastModifiedBy>
  <cp:revision>3</cp:revision>
  <dcterms:created xsi:type="dcterms:W3CDTF">2026-02-13T08:52:49Z</dcterms:created>
  <dcterms:modified xsi:type="dcterms:W3CDTF">2026-02-13T11:36:27Z</dcterms:modified>
</cp:coreProperties>
</file>